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4"/>
  </p:notesMasterIdLst>
  <p:handoutMasterIdLst>
    <p:handoutMasterId r:id="rId5"/>
  </p:handoutMasterIdLst>
  <p:sldIdLst>
    <p:sldId id="256" r:id="rId2"/>
    <p:sldId id="258" r:id="rId3"/>
  </p:sldIdLst>
  <p:sldSz cx="21599525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5" autoAdjust="0"/>
    <p:restoredTop sz="94660"/>
  </p:normalViewPr>
  <p:slideViewPr>
    <p:cSldViewPr snapToGrid="0">
      <p:cViewPr>
        <p:scale>
          <a:sx n="50" d="100"/>
          <a:sy n="50" d="100"/>
        </p:scale>
        <p:origin x="864" y="-710"/>
      </p:cViewPr>
      <p:guideLst>
        <p:guide orient="horz" pos="9524"/>
        <p:guide pos="680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870BE7-57DD-4E46-BBF3-FB5E65DACE6A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7779747-0005-49E2-9E9F-9068709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A625400-64F7-4AF7-8BBC-C769E28FA35F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65D688-FAA0-4934-9D6C-CA2389A967A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8300" y="2095500"/>
            <a:ext cx="1924050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[</a:t>
            </a:r>
            <a:r>
              <a:rPr lang="ko-KR" altLang="en-US" sz="4400" b="1" dirty="0"/>
              <a:t>포스터 작성 시 유의사항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주어진 폰트 및 크기 변경 불가</a:t>
            </a:r>
            <a:r>
              <a:rPr lang="en-US" altLang="ko-KR" sz="4400" b="1" dirty="0"/>
              <a:t>]</a:t>
            </a:r>
          </a:p>
          <a:p>
            <a:endParaRPr lang="en-US" altLang="ko-KR" sz="32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4000" dirty="0" err="1">
                <a:latin typeface="+mn-ea"/>
              </a:rPr>
              <a:t>과제명</a:t>
            </a:r>
            <a:r>
              <a:rPr lang="ko-KR" altLang="en-US" sz="4000" dirty="0">
                <a:latin typeface="+mn-ea"/>
              </a:rPr>
              <a:t> 작성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2</a:t>
            </a:r>
            <a:r>
              <a:rPr lang="ko-KR" altLang="en-US" sz="4000" dirty="0">
                <a:latin typeface="+mn-ea"/>
              </a:rPr>
              <a:t>줄일 경우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</a:t>
            </a:r>
            <a:r>
              <a:rPr lang="ko-KR" altLang="en-US" sz="4000" dirty="0">
                <a:latin typeface="+mn-ea"/>
              </a:rPr>
              <a:t> 현재 폰트와 글자 크기 유지 </a:t>
            </a:r>
            <a:r>
              <a:rPr lang="en-US" altLang="ko-KR" sz="4000" dirty="0">
                <a:latin typeface="+mn-ea"/>
              </a:rPr>
              <a:t>-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66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1</a:t>
            </a:r>
            <a:r>
              <a:rPr lang="ko-KR" altLang="en-US" sz="4000" dirty="0">
                <a:latin typeface="+mn-ea"/>
              </a:rPr>
              <a:t>줄일 경우 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크기만 </a:t>
            </a:r>
            <a:r>
              <a:rPr lang="en-US" altLang="ko-KR" sz="4000" dirty="0">
                <a:latin typeface="+mn-ea"/>
              </a:rPr>
              <a:t>72 </a:t>
            </a:r>
            <a:r>
              <a:rPr lang="ko-KR" altLang="en-US" sz="4000" dirty="0">
                <a:latin typeface="+mn-ea"/>
              </a:rPr>
              <a:t>로 변경</a:t>
            </a:r>
            <a:endParaRPr lang="en-US" altLang="ko-KR" sz="4000" dirty="0">
              <a:latin typeface="+mn-ea"/>
            </a:endParaRP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2. </a:t>
            </a:r>
            <a:r>
              <a:rPr lang="ko-KR" altLang="en-US" sz="4000" dirty="0" err="1">
                <a:latin typeface="+mn-ea"/>
              </a:rPr>
              <a:t>팀명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 err="1">
                <a:latin typeface="+mn-ea"/>
              </a:rPr>
              <a:t>팀원명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지도교수 작성시 </a:t>
            </a:r>
            <a:r>
              <a:rPr lang="en-US" altLang="ko-KR" sz="4000" dirty="0">
                <a:latin typeface="+mn-ea"/>
              </a:rPr>
              <a:t>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32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3. 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: </a:t>
            </a:r>
            <a:r>
              <a:rPr lang="ko-KR" altLang="en-US" sz="4000" dirty="0" err="1">
                <a:latin typeface="+mn-ea"/>
              </a:rPr>
              <a:t>맑은고딕</a:t>
            </a:r>
            <a:r>
              <a:rPr lang="en-US" altLang="ko-KR" sz="4000" dirty="0">
                <a:latin typeface="+mn-ea"/>
              </a:rPr>
              <a:t>(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)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31.5</a:t>
            </a: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본문의 내용에 따라 글자 크기 변경 가능하나 폰트는 변경 불가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**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 제출시 본 유의사항 페이지와 기타 페이지 삭제 후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b="1" dirty="0" err="1">
                <a:latin typeface="+mn-ea"/>
                <a:cs typeface="함초롬돋움" panose="020B0604000101010101" pitchFamily="50" charset="-127"/>
              </a:rPr>
              <a:t>본인팀의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 포스터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장만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pdf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와 </a:t>
            </a:r>
            <a:r>
              <a:rPr lang="en-US" altLang="ko-KR" sz="4000" b="1" dirty="0" err="1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형식으로 각각 저장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파일명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[22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년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학기 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캡스톤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팀장명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)]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으로 </a:t>
            </a:r>
            <a:r>
              <a:rPr lang="ko-KR" altLang="en-US" sz="4000" dirty="0">
                <a:latin typeface="+mn-ea"/>
              </a:rPr>
              <a:t>모두 업로드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/>
          <p:cNvGrpSpPr/>
          <p:nvPr/>
        </p:nvGrpSpPr>
        <p:grpSpPr>
          <a:xfrm>
            <a:off x="1177750" y="7402801"/>
            <a:ext cx="3322155" cy="750446"/>
            <a:chOff x="1224642" y="7174200"/>
            <a:chExt cx="3322155" cy="750446"/>
          </a:xfrm>
        </p:grpSpPr>
        <p:grpSp>
          <p:nvGrpSpPr>
            <p:cNvPr id="149" name="그룹 148"/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51" name="직사각형 150"/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3200">
                    <a:latin typeface="KoPubWorld돋움체 Bold"/>
                    <a:ea typeface="KoPubWorld돋움체 Bold"/>
                    <a:cs typeface="KoPubWorld돋움체 Bold"/>
                  </a:rPr>
                  <a:t>과제목적</a:t>
                </a: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324069" y="9877146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54" name="직사각형 153"/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 dirty="0">
                  <a:latin typeface="KoPubWorld돋움체 Bold"/>
                  <a:ea typeface="KoPubWorld돋움체 Bold"/>
                  <a:cs typeface="KoPubWorld돋움체 Bold"/>
                </a:rPr>
                <a:t>과제내용</a:t>
              </a:r>
            </a:p>
          </p:txBody>
        </p:sp>
        <p:sp>
          <p:nvSpPr>
            <p:cNvPr id="155" name="직각 삼각형 154"/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1177750" y="9873387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1177750" y="26794092"/>
            <a:ext cx="5041211" cy="750446"/>
            <a:chOff x="1224642" y="23461188"/>
            <a:chExt cx="5041211" cy="750446"/>
          </a:xfrm>
        </p:grpSpPr>
        <p:sp>
          <p:nvSpPr>
            <p:cNvPr id="158" name="직사각형 43"/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E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 dirty="0">
                  <a:latin typeface="KoPubWorld돋움체 Bold"/>
                  <a:ea typeface="KoPubWorld돋움체 Bold"/>
                  <a:cs typeface="KoPubWorld돋움체 Bold"/>
                </a:rPr>
                <a:t>활용방안 및 기대효과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3771" y="2210919"/>
            <a:ext cx="14821989" cy="209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스마트 쓰레기통을 이용한 드론통신</a:t>
            </a:r>
          </a:p>
          <a:p>
            <a:pPr lvl="0">
              <a:defRPr/>
            </a:pPr>
            <a:endParaRPr lang="ko-KR" altLang="en-US" sz="6600">
              <a:solidFill>
                <a:srgbClr val="FFC00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52930" y="5100066"/>
            <a:ext cx="5759714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DoD(Dream of Drone)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638870" y="5832880"/>
            <a:ext cx="358009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정소이 교수님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52930" y="5832880"/>
            <a:ext cx="5786929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조우형 김준영 유예린 박중후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177750" y="8212239"/>
            <a:ext cx="18995572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150" dirty="0"/>
              <a:t> </a:t>
            </a:r>
            <a:r>
              <a:rPr lang="ko-KR" altLang="en-US" sz="2300" dirty="0"/>
              <a:t>코로나로 인해 배달음식을 </a:t>
            </a:r>
            <a:r>
              <a:rPr lang="ko-KR" altLang="en-US" sz="2300" dirty="0" err="1"/>
              <a:t>시켜먹는</a:t>
            </a:r>
            <a:r>
              <a:rPr lang="ko-KR" altLang="en-US" sz="2300" dirty="0"/>
              <a:t> 빈도가 높아지면서 일회용품 사용이 많아지는 등 쓰레기 배출이 많아지고</a:t>
            </a:r>
            <a:r>
              <a:rPr lang="en-US" altLang="ko-KR" sz="2300" dirty="0"/>
              <a:t>,</a:t>
            </a:r>
            <a:r>
              <a:rPr lang="ko-KR" altLang="en-US" sz="2300" dirty="0"/>
              <a:t> 쓰레기통이 넘칠 때까지 쓰레기를 버려 쓰레기통 주변이 더러워지는 사례가 많이 발생한다</a:t>
            </a:r>
            <a:r>
              <a:rPr lang="en-US" altLang="ko-KR" sz="2300" dirty="0"/>
              <a:t>.</a:t>
            </a:r>
            <a:r>
              <a:rPr lang="ko-KR" altLang="en-US" sz="2300" dirty="0"/>
              <a:t> 쓰레기 문제는 갈수록 심각해지고 있으며</a:t>
            </a:r>
            <a:r>
              <a:rPr lang="en-US" altLang="ko-KR" sz="2300" dirty="0"/>
              <a:t>,</a:t>
            </a:r>
            <a:r>
              <a:rPr lang="ko-KR" altLang="en-US" sz="2300" dirty="0"/>
              <a:t> 쓰레기는 환경 오염의 주 원인이고 현 사회에 가장 중요한 문제로 손꼽힌다</a:t>
            </a:r>
            <a:r>
              <a:rPr lang="en-US" altLang="ko-KR" sz="2300" dirty="0"/>
              <a:t>.</a:t>
            </a:r>
            <a:r>
              <a:rPr lang="ko-KR" altLang="en-US" sz="2300" dirty="0"/>
              <a:t> 이 문제를 해결하기 위해  </a:t>
            </a:r>
            <a:r>
              <a:rPr lang="ko-KR" altLang="en-US" sz="2300" dirty="0" err="1"/>
              <a:t>우리팀은</a:t>
            </a:r>
            <a:r>
              <a:rPr lang="ko-KR" altLang="en-US" sz="2300" dirty="0"/>
              <a:t> 수시로 사람이 쓰레기통을 일일이 확인하러 다니기엔 인력과 시간 소모가 많아지면서 이를 해결할 수 있는 방안으로 스마트 쓰레기통을 제작하고 </a:t>
            </a:r>
            <a:r>
              <a:rPr lang="ko-KR" altLang="en-US" sz="2300" dirty="0" err="1"/>
              <a:t>드론을</a:t>
            </a:r>
            <a:r>
              <a:rPr lang="ko-KR" altLang="en-US" sz="2300" dirty="0"/>
              <a:t> 활용하여 환경오염 문제 해결을 극대화 하고자 한다</a:t>
            </a:r>
            <a:r>
              <a:rPr lang="en-US" altLang="ko-KR" sz="2300" dirty="0"/>
              <a:t>.</a:t>
            </a:r>
            <a:r>
              <a:rPr lang="ko-KR" altLang="en-US" sz="2300" dirty="0"/>
              <a:t> 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39757" y="16474339"/>
            <a:ext cx="8731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  스마트 쓰레기통은 초음파 센서를 통해 접근이 인식이 되면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서보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모터에 연결된 실이 쓰레기통 뚜껑을 잡아 당기면서 여는 구조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   쓰레기통 내부에는 무게센서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초음파 센서를 활용하여 쓰레기의 무게와 높이 측정 가능</a:t>
            </a:r>
            <a:endParaRPr lang="en-US" altLang="ko-KR" sz="2000" dirty="0">
              <a:solidFill>
                <a:srgbClr val="000000"/>
              </a:solidFill>
              <a:latin typeface="+mn-ea"/>
              <a:cs typeface="Calibri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측정된 높이와 무게를 통해 정해진 값을 초과하면 사용자에게 쓰레기통을 교체해야 된다는 메시지를 출력</a:t>
            </a:r>
            <a:endParaRPr lang="en-US" altLang="ko-KR" sz="2000" dirty="0">
              <a:solidFill>
                <a:srgbClr val="000000"/>
              </a:solidFill>
              <a:latin typeface="+mn-ea"/>
              <a:cs typeface="Calibri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177750" y="27533057"/>
            <a:ext cx="189955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스마트 쓰레기통을 활용하여 수집된 쓰레기 양을 데이터 수집으로 연간 쓰레기 배출량을 측정이 가능하며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수집된 데이터로 환경오염 문제 개선 방안을 기대하는 바이다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 현재 쓰레기를 수거하는 차량은 노후화된 경유를 사용하는 차량이 운행 중이다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하지만 향후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드론과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스마트 쓰레기통을 더 활성화 및 개발 시켜서 쓰레기 수거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개발로 쓰레기 수거 차량을 대체하여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탄소 배출량 및 대기오염 감소 효과를 가져올 수 있다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또한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현재는 사람이 육안으로 직접 쓰레기통을 확인하여 쓰레기를 수거하는 시스템이지만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조작을 통해 쓰레기 양을 사람이 직접 가서 확인하지 않아도 편히 측정할 수 있으며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이에 따라 운용 중인 인력을 효과적으로 운영 및 배치할 수 있다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5E07B-2419-5671-B936-B16D099BA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47" y="11091290"/>
            <a:ext cx="4088796" cy="4278971"/>
          </a:xfrm>
          <a:prstGeom prst="rect">
            <a:avLst/>
          </a:prstGeom>
        </p:spPr>
      </p:pic>
      <p:pic>
        <p:nvPicPr>
          <p:cNvPr id="5" name="그림 4" descr="실내, 테이블, 컵, 앉아있는이(가) 표시된 사진&#10;&#10;자동 생성된 설명">
            <a:extLst>
              <a:ext uri="{FF2B5EF4-FFF2-40B4-BE49-F238E27FC236}">
                <a16:creationId xmlns:a16="http://schemas.microsoft.com/office/drawing/2014/main" id="{4B150F90-B3E5-32BC-5D61-499ED8C3B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82" y="11149749"/>
            <a:ext cx="1693944" cy="1693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08941-6234-87F1-FF03-EDD554D54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5" y="11160842"/>
            <a:ext cx="1662477" cy="1662477"/>
          </a:xfrm>
          <a:prstGeom prst="rect">
            <a:avLst/>
          </a:prstGeom>
        </p:spPr>
      </p:pic>
      <p:pic>
        <p:nvPicPr>
          <p:cNvPr id="9" name="그림 8" descr="테이블, 실내, 우묵한그릇, 녹색이(가) 표시된 사진&#10;&#10;자동 생성된 설명">
            <a:extLst>
              <a:ext uri="{FF2B5EF4-FFF2-40B4-BE49-F238E27FC236}">
                <a16:creationId xmlns:a16="http://schemas.microsoft.com/office/drawing/2014/main" id="{9A581F52-9CFB-4703-F8F6-DA7C8B6B7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66" y="13637544"/>
            <a:ext cx="1693943" cy="1693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1E7AE-6261-7DFA-367E-50393E5AC125}"/>
              </a:ext>
            </a:extLst>
          </p:cNvPr>
          <p:cNvSpPr txBox="1"/>
          <p:nvPr/>
        </p:nvSpPr>
        <p:spPr>
          <a:xfrm>
            <a:off x="6071667" y="12894789"/>
            <a:ext cx="127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앞면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C19094-2A75-BEC9-2EB7-0D262EF7DBCB}"/>
              </a:ext>
            </a:extLst>
          </p:cNvPr>
          <p:cNvSpPr txBox="1"/>
          <p:nvPr/>
        </p:nvSpPr>
        <p:spPr>
          <a:xfrm>
            <a:off x="8481033" y="12929908"/>
            <a:ext cx="11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뒷면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74EF8-822F-E716-1176-12B5780C8DB9}"/>
              </a:ext>
            </a:extLst>
          </p:cNvPr>
          <p:cNvSpPr txBox="1"/>
          <p:nvPr/>
        </p:nvSpPr>
        <p:spPr>
          <a:xfrm>
            <a:off x="5908613" y="15408057"/>
            <a:ext cx="14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내부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09057-995A-A7EB-326B-F3422EEFE50C}"/>
              </a:ext>
            </a:extLst>
          </p:cNvPr>
          <p:cNvSpPr txBox="1"/>
          <p:nvPr/>
        </p:nvSpPr>
        <p:spPr>
          <a:xfrm>
            <a:off x="1293337" y="15530987"/>
            <a:ext cx="390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회로도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54391E9-DD95-C8D1-B7EA-F61BCE754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96" y="13595239"/>
            <a:ext cx="1657639" cy="18718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E31811-226B-2D9A-1F9C-2CAB90BA9496}"/>
              </a:ext>
            </a:extLst>
          </p:cNvPr>
          <p:cNvSpPr txBox="1"/>
          <p:nvPr/>
        </p:nvSpPr>
        <p:spPr>
          <a:xfrm>
            <a:off x="8149824" y="15524528"/>
            <a:ext cx="2103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쓰레기통 센서에 손을 갖다 댔을 때 열리는 시스템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CBEEE-F220-DB4C-9966-1E74D97C8DAA}"/>
              </a:ext>
            </a:extLst>
          </p:cNvPr>
          <p:cNvSpPr txBox="1"/>
          <p:nvPr/>
        </p:nvSpPr>
        <p:spPr>
          <a:xfrm>
            <a:off x="1324069" y="10595960"/>
            <a:ext cx="6054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스마트 쓰레기통 구현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775EB7-415C-F72E-F95E-FD056CF9E884}"/>
              </a:ext>
            </a:extLst>
          </p:cNvPr>
          <p:cNvSpPr txBox="1"/>
          <p:nvPr/>
        </p:nvSpPr>
        <p:spPr>
          <a:xfrm>
            <a:off x="10733335" y="10597187"/>
            <a:ext cx="6975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 err="1"/>
              <a:t>드론과</a:t>
            </a:r>
            <a:r>
              <a:rPr lang="ko-KR" altLang="en-US" sz="2500" dirty="0"/>
              <a:t> 스마트 쓰레기통 통신 구현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51450C-08D3-9A1B-FC03-F9721B19610A}"/>
              </a:ext>
            </a:extLst>
          </p:cNvPr>
          <p:cNvSpPr txBox="1"/>
          <p:nvPr/>
        </p:nvSpPr>
        <p:spPr>
          <a:xfrm>
            <a:off x="13095036" y="11963365"/>
            <a:ext cx="351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관리자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7" name="그림 36" descr="바닥, 실내이(가) 표시된 사진&#10;&#10;자동 생성된 설명">
            <a:extLst>
              <a:ext uri="{FF2B5EF4-FFF2-40B4-BE49-F238E27FC236}">
                <a16:creationId xmlns:a16="http://schemas.microsoft.com/office/drawing/2014/main" id="{D82D8D5C-FB1C-CAAC-5A60-216A80D07E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72" y="14716870"/>
            <a:ext cx="2860740" cy="2860740"/>
          </a:xfrm>
          <a:prstGeom prst="rect">
            <a:avLst/>
          </a:prstGeom>
        </p:spPr>
      </p:pic>
      <p:pic>
        <p:nvPicPr>
          <p:cNvPr id="54" name="그림 53" descr="실내, 테이블, 컵, 앉아있는이(가) 표시된 사진&#10;&#10;자동 생성된 설명">
            <a:extLst>
              <a:ext uri="{FF2B5EF4-FFF2-40B4-BE49-F238E27FC236}">
                <a16:creationId xmlns:a16="http://schemas.microsoft.com/office/drawing/2014/main" id="{55CEC4CA-F32C-6CA1-66E4-074508661E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99" y="14452507"/>
            <a:ext cx="2929579" cy="29295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4D25BB-29C1-D0B0-5A2C-E5355C80C03A}"/>
              </a:ext>
            </a:extLst>
          </p:cNvPr>
          <p:cNvSpPr txBox="1"/>
          <p:nvPr/>
        </p:nvSpPr>
        <p:spPr>
          <a:xfrm>
            <a:off x="19205302" y="12105995"/>
            <a:ext cx="12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기지국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F509B-E5F5-82D2-CFFB-B299E1A43D7D}"/>
              </a:ext>
            </a:extLst>
          </p:cNvPr>
          <p:cNvSpPr txBox="1"/>
          <p:nvPr/>
        </p:nvSpPr>
        <p:spPr>
          <a:xfrm>
            <a:off x="11746817" y="17766364"/>
            <a:ext cx="286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&lt;LTE </a:t>
            </a:r>
            <a:r>
              <a:rPr lang="ko-KR" altLang="en-US" dirty="0"/>
              <a:t>모듈을 부착한 </a:t>
            </a:r>
            <a:r>
              <a:rPr lang="ko-KR" altLang="en-US" dirty="0" err="1"/>
              <a:t>드론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0B6DEC-B539-E473-D247-18BDE5F07BB7}"/>
              </a:ext>
            </a:extLst>
          </p:cNvPr>
          <p:cNvSpPr txBox="1"/>
          <p:nvPr/>
        </p:nvSpPr>
        <p:spPr>
          <a:xfrm>
            <a:off x="17488398" y="17532867"/>
            <a:ext cx="292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스마트 쓰레기통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101416-F6EE-F47F-71FB-B0B69E218B8C}"/>
              </a:ext>
            </a:extLst>
          </p:cNvPr>
          <p:cNvSpPr txBox="1"/>
          <p:nvPr/>
        </p:nvSpPr>
        <p:spPr>
          <a:xfrm>
            <a:off x="12400129" y="13350755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reverse SSH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A2DEE-9927-2C14-9729-58865D7E59FE}"/>
              </a:ext>
            </a:extLst>
          </p:cNvPr>
          <p:cNvSpPr txBox="1"/>
          <p:nvPr/>
        </p:nvSpPr>
        <p:spPr>
          <a:xfrm>
            <a:off x="11786386" y="14259191"/>
            <a:ext cx="2103120" cy="3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&lt;Server&gt;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5AD3D1-779F-1E6F-60DE-FF127D3A7A8F}"/>
              </a:ext>
            </a:extLst>
          </p:cNvPr>
          <p:cNvSpPr txBox="1"/>
          <p:nvPr/>
        </p:nvSpPr>
        <p:spPr>
          <a:xfrm>
            <a:off x="16911674" y="13293567"/>
            <a:ext cx="2103120" cy="3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&lt;client&gt;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555D4C-DEE2-9F01-3742-DD62E5A8FC13}"/>
              </a:ext>
            </a:extLst>
          </p:cNvPr>
          <p:cNvCxnSpPr>
            <a:cxnSpLocks/>
          </p:cNvCxnSpPr>
          <p:nvPr/>
        </p:nvCxnSpPr>
        <p:spPr>
          <a:xfrm>
            <a:off x="15737882" y="15397489"/>
            <a:ext cx="17505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FB4445-5396-6B77-E750-D8E10D078810}"/>
              </a:ext>
            </a:extLst>
          </p:cNvPr>
          <p:cNvSpPr txBox="1"/>
          <p:nvPr/>
        </p:nvSpPr>
        <p:spPr>
          <a:xfrm>
            <a:off x="15891462" y="15102378"/>
            <a:ext cx="146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</a:t>
            </a:r>
            <a:endParaRPr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498622F-93C8-3C7C-B9A2-47B61C0EB09E}"/>
              </a:ext>
            </a:extLst>
          </p:cNvPr>
          <p:cNvCxnSpPr>
            <a:cxnSpLocks/>
          </p:cNvCxnSpPr>
          <p:nvPr/>
        </p:nvCxnSpPr>
        <p:spPr>
          <a:xfrm>
            <a:off x="15760459" y="16379249"/>
            <a:ext cx="17279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8056FAA-5928-3B2A-6DB2-9693815D4B8D}"/>
              </a:ext>
            </a:extLst>
          </p:cNvPr>
          <p:cNvSpPr txBox="1"/>
          <p:nvPr/>
        </p:nvSpPr>
        <p:spPr>
          <a:xfrm>
            <a:off x="15918205" y="16098059"/>
            <a:ext cx="146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Wireless AP</a:t>
            </a:r>
            <a:endParaRPr lang="ko-KR" altLang="en-US" dirty="0"/>
          </a:p>
        </p:txBody>
      </p:sp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2E12A0A4-F0EB-E4D8-6473-98F9AEC0AD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955" y="15590014"/>
            <a:ext cx="1664030" cy="166403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C1E10A-1A43-FFAC-1D90-4E1A266C41A3}"/>
              </a:ext>
            </a:extLst>
          </p:cNvPr>
          <p:cNvSpPr/>
          <p:nvPr/>
        </p:nvSpPr>
        <p:spPr>
          <a:xfrm>
            <a:off x="10616493" y="14596955"/>
            <a:ext cx="5121389" cy="304949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D78096-B0AD-2C2C-DBB8-E00E408CA4CF}"/>
              </a:ext>
            </a:extLst>
          </p:cNvPr>
          <p:cNvSpPr txBox="1"/>
          <p:nvPr/>
        </p:nvSpPr>
        <p:spPr>
          <a:xfrm>
            <a:off x="12016016" y="16083031"/>
            <a:ext cx="4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+</a:t>
            </a:r>
            <a:endParaRPr lang="ko-KR" altLang="en-US" sz="320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52D1A7-3F4D-85BA-DE8B-4B3147D8FBBB}"/>
              </a:ext>
            </a:extLst>
          </p:cNvPr>
          <p:cNvSpPr txBox="1"/>
          <p:nvPr/>
        </p:nvSpPr>
        <p:spPr>
          <a:xfrm>
            <a:off x="10368072" y="18265868"/>
            <a:ext cx="1078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스마트 쓰레기통에서 추출한 데이터를 </a:t>
            </a:r>
            <a:r>
              <a:rPr lang="en-US" altLang="ko-KR" dirty="0"/>
              <a:t>TCP</a:t>
            </a:r>
            <a:r>
              <a:rPr lang="ko-KR" altLang="en-US" dirty="0"/>
              <a:t>통신을 통해 </a:t>
            </a:r>
            <a:r>
              <a:rPr lang="en-US" altLang="ko-KR" dirty="0"/>
              <a:t>LTE</a:t>
            </a:r>
            <a:r>
              <a:rPr lang="ko-KR" altLang="en-US" dirty="0"/>
              <a:t>모듈을 부착한 </a:t>
            </a:r>
            <a:r>
              <a:rPr lang="ko-KR" altLang="en-US" dirty="0" err="1"/>
              <a:t>드론에게</a:t>
            </a:r>
            <a:r>
              <a:rPr lang="ko-KR" altLang="en-US" dirty="0"/>
              <a:t> 데이터 값을 전달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A477E-DC4F-1D44-6800-F2EC2B87D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1726" y="11051283"/>
            <a:ext cx="2872441" cy="22553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EBCB6F-0CC4-FECE-0532-724C01B26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17074" y="11024100"/>
            <a:ext cx="1838325" cy="276225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A3D3F6-B4CB-2513-7DEE-8614FD1DCF9A}"/>
              </a:ext>
            </a:extLst>
          </p:cNvPr>
          <p:cNvCxnSpPr>
            <a:cxnSpLocks/>
            <a:stCxn id="4" idx="2"/>
            <a:endCxn id="43" idx="0"/>
          </p:cNvCxnSpPr>
          <p:nvPr/>
        </p:nvCxnSpPr>
        <p:spPr>
          <a:xfrm flipH="1">
            <a:off x="12837946" y="13306585"/>
            <a:ext cx="1" cy="95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8D1C8F8-46D4-CF0F-8FD5-2CF3E59B5F8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13785247" y="11083637"/>
            <a:ext cx="2085100" cy="6927655"/>
          </a:xfrm>
          <a:prstGeom prst="bentConnector3">
            <a:avLst>
              <a:gd name="adj1" fmla="val 836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그래픽 77" descr="하비 공 100% 단색으로 채워진">
            <a:extLst>
              <a:ext uri="{FF2B5EF4-FFF2-40B4-BE49-F238E27FC236}">
                <a16:creationId xmlns:a16="http://schemas.microsoft.com/office/drawing/2014/main" id="{01B31151-E646-A995-8F14-CC7CAEBFD0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6565102"/>
            <a:ext cx="232663" cy="232663"/>
          </a:xfrm>
          <a:prstGeom prst="rect">
            <a:avLst/>
          </a:prstGeom>
        </p:spPr>
      </p:pic>
      <p:pic>
        <p:nvPicPr>
          <p:cNvPr id="94" name="그래픽 93" descr="하비 공 100% 단색으로 채워진">
            <a:extLst>
              <a:ext uri="{FF2B5EF4-FFF2-40B4-BE49-F238E27FC236}">
                <a16:creationId xmlns:a16="http://schemas.microsoft.com/office/drawing/2014/main" id="{C6B8E912-7815-AA43-A926-581E03220C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7137712"/>
            <a:ext cx="232663" cy="232663"/>
          </a:xfrm>
          <a:prstGeom prst="rect">
            <a:avLst/>
          </a:prstGeom>
        </p:spPr>
      </p:pic>
      <p:pic>
        <p:nvPicPr>
          <p:cNvPr id="95" name="그래픽 94" descr="하비 공 100% 단색으로 채워진">
            <a:extLst>
              <a:ext uri="{FF2B5EF4-FFF2-40B4-BE49-F238E27FC236}">
                <a16:creationId xmlns:a16="http://schemas.microsoft.com/office/drawing/2014/main" id="{4A89ACFC-0190-BCAD-C4F9-B665B929BD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4233" y="18334476"/>
            <a:ext cx="232663" cy="23266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E256430-A03E-C1E7-9B41-0EBA402ED582}"/>
              </a:ext>
            </a:extLst>
          </p:cNvPr>
          <p:cNvSpPr txBox="1"/>
          <p:nvPr/>
        </p:nvSpPr>
        <p:spPr>
          <a:xfrm>
            <a:off x="1349047" y="19074136"/>
            <a:ext cx="19106226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종합 결과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pic>
        <p:nvPicPr>
          <p:cNvPr id="60" name="그래픽 59" descr="하비 공 100% 단색으로 채워진">
            <a:extLst>
              <a:ext uri="{FF2B5EF4-FFF2-40B4-BE49-F238E27FC236}">
                <a16:creationId xmlns:a16="http://schemas.microsoft.com/office/drawing/2014/main" id="{E17BD2FA-D33D-AC83-89BA-9C8B62DEB7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7716832"/>
            <a:ext cx="232663" cy="232663"/>
          </a:xfrm>
          <a:prstGeom prst="rect">
            <a:avLst/>
          </a:prstGeom>
        </p:spPr>
      </p:pic>
      <p:pic>
        <p:nvPicPr>
          <p:cNvPr id="65" name="그래픽 64" descr="하비 공 100% 단색으로 채워진">
            <a:extLst>
              <a:ext uri="{FF2B5EF4-FFF2-40B4-BE49-F238E27FC236}">
                <a16:creationId xmlns:a16="http://schemas.microsoft.com/office/drawing/2014/main" id="{393950CC-D24F-4322-2D39-F23B394865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4233" y="18587476"/>
            <a:ext cx="232663" cy="23266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123ED77-C932-B606-135A-12184C2E3C57}"/>
              </a:ext>
            </a:extLst>
          </p:cNvPr>
          <p:cNvSpPr txBox="1"/>
          <p:nvPr/>
        </p:nvSpPr>
        <p:spPr>
          <a:xfrm>
            <a:off x="10345495" y="18572497"/>
            <a:ext cx="1078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사용자는 </a:t>
            </a:r>
            <a:r>
              <a:rPr lang="en-US" altLang="ko-KR" dirty="0"/>
              <a:t>reverse SSH</a:t>
            </a:r>
            <a:r>
              <a:rPr lang="ko-KR" altLang="en-US" dirty="0"/>
              <a:t>를 통해 </a:t>
            </a:r>
            <a:r>
              <a:rPr lang="ko-KR" altLang="en-US" dirty="0" err="1"/>
              <a:t>드론에</a:t>
            </a:r>
            <a:r>
              <a:rPr lang="ko-KR" altLang="en-US" dirty="0"/>
              <a:t> 원격 접속을 하여 실시간으로 쓰레기통에서 받은 데이터 값 확인 </a:t>
            </a:r>
            <a:endParaRPr lang="en-US" altLang="ko-KR" dirty="0"/>
          </a:p>
        </p:txBody>
      </p:sp>
      <p:pic>
        <p:nvPicPr>
          <p:cNvPr id="11" name="그래픽 10" descr="직선 화살표 단색으로 채워진">
            <a:extLst>
              <a:ext uri="{FF2B5EF4-FFF2-40B4-BE49-F238E27FC236}">
                <a16:creationId xmlns:a16="http://schemas.microsoft.com/office/drawing/2014/main" id="{A3732D65-CC05-D418-EF50-013EC30EF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1462810" y="25672125"/>
            <a:ext cx="533630" cy="533630"/>
          </a:xfrm>
          <a:prstGeom prst="rect">
            <a:avLst/>
          </a:prstGeom>
        </p:spPr>
      </p:pic>
      <p:pic>
        <p:nvPicPr>
          <p:cNvPr id="73" name="그래픽 72" descr="직선 화살표 단색으로 채워진">
            <a:extLst>
              <a:ext uri="{FF2B5EF4-FFF2-40B4-BE49-F238E27FC236}">
                <a16:creationId xmlns:a16="http://schemas.microsoft.com/office/drawing/2014/main" id="{F1A07BDF-982D-3BE6-346A-34A7322C0A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1458415" y="26281955"/>
            <a:ext cx="533630" cy="533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2DD278-4225-B2D3-C034-09615E4978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84994" y="19470291"/>
            <a:ext cx="2920529" cy="29237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2AB950-A3E8-261D-6416-1307694F49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784" y="18900150"/>
            <a:ext cx="3750224" cy="24385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89DC2D0-6799-65F4-95CC-20F3E3C2D8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35566" y="19188749"/>
            <a:ext cx="3648532" cy="26090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07167E-BE1E-7548-693C-5D5F9D58F7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7614" y="22527566"/>
            <a:ext cx="4307618" cy="25741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AC1C53-570B-6645-DE38-39133D977D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52930" y="21347666"/>
            <a:ext cx="3853951" cy="370770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F15557B-24D9-8AEB-0311-C8E147E485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92523" y="22127892"/>
            <a:ext cx="5647544" cy="271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FABEDE6-0746-7F5B-A577-EB0B3AE6224A}"/>
              </a:ext>
            </a:extLst>
          </p:cNvPr>
          <p:cNvSpPr txBox="1"/>
          <p:nvPr/>
        </p:nvSpPr>
        <p:spPr>
          <a:xfrm>
            <a:off x="1230147" y="25748308"/>
            <a:ext cx="196323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        스마트 쓰레기통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클라이언트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의 센서가 수집한 데이터 값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쓰레기양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000" dirty="0" err="1">
                <a:latin typeface="+mn-ea"/>
              </a:rPr>
              <a:t>드론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서버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에게 </a:t>
            </a:r>
            <a:r>
              <a:rPr lang="en-US" altLang="ko-KR" sz="2000" dirty="0">
                <a:latin typeface="+mn-ea"/>
              </a:rPr>
              <a:t>TCP </a:t>
            </a:r>
            <a:r>
              <a:rPr lang="ko-KR" altLang="en-US" sz="2000" dirty="0">
                <a:latin typeface="+mn-ea"/>
              </a:rPr>
              <a:t>소켓 통신을 통해 전송한다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    </a:t>
            </a:r>
            <a:r>
              <a:rPr lang="ko-KR" altLang="en-US" sz="2000" dirty="0">
                <a:latin typeface="+mn-ea"/>
              </a:rPr>
              <a:t>관리자가 </a:t>
            </a:r>
            <a:r>
              <a:rPr lang="ko-KR" altLang="en-US" sz="2000" dirty="0" err="1">
                <a:latin typeface="+mn-ea"/>
              </a:rPr>
              <a:t>드론에</a:t>
            </a:r>
            <a:r>
              <a:rPr lang="ko-KR" altLang="en-US" sz="2000" dirty="0">
                <a:latin typeface="+mn-ea"/>
              </a:rPr>
              <a:t> 원격 접속하여 쓰레기통이 얼마나 찼는지 실시간으로 모니터링 할 수 있으며 교체 여부를 파악할 수 있다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	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AFD6EE-2917-105D-5B2C-09D19DD2BABE}"/>
              </a:ext>
            </a:extLst>
          </p:cNvPr>
          <p:cNvSpPr txBox="1"/>
          <p:nvPr/>
        </p:nvSpPr>
        <p:spPr>
          <a:xfrm>
            <a:off x="1992045" y="25267920"/>
            <a:ext cx="440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쓰레기통에 쓰레기를 넣었을 때 데이터 값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19B2CCD-1005-86BF-C0B1-8E20C3C6BFB9}"/>
              </a:ext>
            </a:extLst>
          </p:cNvPr>
          <p:cNvSpPr txBox="1"/>
          <p:nvPr/>
        </p:nvSpPr>
        <p:spPr>
          <a:xfrm>
            <a:off x="7665921" y="25267920"/>
            <a:ext cx="660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 err="1">
                <a:latin typeface="+mn-ea"/>
              </a:rPr>
              <a:t>드론에게</a:t>
            </a:r>
            <a:r>
              <a:rPr lang="ko-KR" altLang="en-US" sz="1600" dirty="0">
                <a:latin typeface="+mn-ea"/>
              </a:rPr>
              <a:t> 데이터 전송 및 쓰레기의 양이 정해진 값을 초과하여 교체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55AEF86-1BCE-972E-7CE8-C33F5320C89E}"/>
              </a:ext>
            </a:extLst>
          </p:cNvPr>
          <p:cNvSpPr txBox="1"/>
          <p:nvPr/>
        </p:nvSpPr>
        <p:spPr>
          <a:xfrm>
            <a:off x="14502084" y="25267920"/>
            <a:ext cx="602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 err="1">
                <a:latin typeface="+mn-ea"/>
              </a:rPr>
              <a:t>드론에게</a:t>
            </a:r>
            <a:r>
              <a:rPr lang="ko-KR" altLang="en-US" sz="1600" dirty="0">
                <a:latin typeface="+mn-ea"/>
              </a:rPr>
              <a:t> 전달한 데이터 값을 관리자가 실시간으로 확인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558</Words>
  <Application>Microsoft Office PowerPoint</Application>
  <PresentationFormat>사용자 지정</PresentationFormat>
  <Paragraphs>72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KoPubWorld돋움체 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박중후</cp:lastModifiedBy>
  <cp:revision>63</cp:revision>
  <dcterms:created xsi:type="dcterms:W3CDTF">2020-11-19T05:40:31Z</dcterms:created>
  <dcterms:modified xsi:type="dcterms:W3CDTF">2022-05-26T10:58:44Z</dcterms:modified>
  <cp:version/>
</cp:coreProperties>
</file>